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349" r:id="rId4"/>
    <p:sldId id="321" r:id="rId5"/>
    <p:sldId id="322" r:id="rId6"/>
    <p:sldId id="323" r:id="rId7"/>
    <p:sldId id="324" r:id="rId8"/>
    <p:sldId id="327" r:id="rId9"/>
    <p:sldId id="325" r:id="rId10"/>
    <p:sldId id="333" r:id="rId11"/>
    <p:sldId id="326" r:id="rId12"/>
    <p:sldId id="328" r:id="rId13"/>
    <p:sldId id="351" r:id="rId14"/>
    <p:sldId id="350" r:id="rId15"/>
    <p:sldId id="334" r:id="rId16"/>
    <p:sldId id="337" r:id="rId17"/>
    <p:sldId id="336" r:id="rId18"/>
    <p:sldId id="330" r:id="rId19"/>
    <p:sldId id="329" r:id="rId20"/>
    <p:sldId id="331" r:id="rId21"/>
    <p:sldId id="332" r:id="rId22"/>
    <p:sldId id="338" r:id="rId23"/>
    <p:sldId id="339" r:id="rId24"/>
    <p:sldId id="341" r:id="rId25"/>
    <p:sldId id="340" r:id="rId26"/>
    <p:sldId id="342" r:id="rId27"/>
    <p:sldId id="343" r:id="rId28"/>
    <p:sldId id="344" r:id="rId29"/>
    <p:sldId id="347" r:id="rId30"/>
    <p:sldId id="345" r:id="rId31"/>
    <p:sldId id="346" r:id="rId32"/>
    <p:sldId id="307" r:id="rId33"/>
    <p:sldId id="308" r:id="rId34"/>
    <p:sldId id="320" r:id="rId35"/>
    <p:sldId id="309" r:id="rId36"/>
    <p:sldId id="312" r:id="rId37"/>
    <p:sldId id="311" r:id="rId38"/>
    <p:sldId id="310" r:id="rId39"/>
    <p:sldId id="348" r:id="rId40"/>
    <p:sldId id="313" r:id="rId41"/>
    <p:sldId id="315" r:id="rId42"/>
    <p:sldId id="316" r:id="rId43"/>
    <p:sldId id="317" r:id="rId44"/>
    <p:sldId id="318" r:id="rId45"/>
    <p:sldId id="319" r:id="rId46"/>
    <p:sldId id="306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47DA"/>
    <a:srgbClr val="670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86430"/>
  </p:normalViewPr>
  <p:slideViewPr>
    <p:cSldViewPr snapToGrid="0" snapToObjects="1">
      <p:cViewPr varScale="1">
        <p:scale>
          <a:sx n="100" d="100"/>
          <a:sy n="100" d="100"/>
        </p:scale>
        <p:origin x="672" y="90"/>
      </p:cViewPr>
      <p:guideLst/>
    </p:cSldViewPr>
  </p:slideViewPr>
  <p:outlineViewPr>
    <p:cViewPr>
      <p:scale>
        <a:sx n="20" d="100"/>
        <a:sy n="20" d="100"/>
      </p:scale>
      <p:origin x="0" y="-3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E340E-8DF2-F443-A1FA-6CB8FD6FB741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C7904-71BF-2F42-A8A4-510382DA6E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39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441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58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37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09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969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494CBAF-A0E7-EE48-BEAB-BFF8CEB0E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16C416A-055C-344D-8915-72C8F503B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5AC8F5D-0DB7-A342-886F-AA8B5F4B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A3BFC73-D6F1-334F-BDBE-8BD32B3C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DFE8143-9BFE-1148-A4F0-CC655098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79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BD9D915-ED22-254F-BAFB-F1944E1B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91B6FE3-B92A-D346-8D6F-9D76CA03C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B31D07F-6166-AA46-BE68-6EE09D9A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E415525-4DAA-6647-A96D-425E8938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E7F277D-2559-1C48-871D-B1C0261F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70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988BCD36-6802-0541-AE5F-FC17BAD0E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6149697A-4A2C-2842-A68D-B4FB06625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C199C83-0118-1B49-891E-4D0A0E9C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8D29858-FB41-4045-8D56-B8E0C957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535AA3A-4AA9-4641-8E57-766CD4C7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720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5DADBF9-623E-D047-93C8-EF23422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5F41747-3928-3B48-976D-CFCA67310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1719EB1-45E6-2F4A-8C8B-BD7D03B4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6E31D97-75F4-9345-AD18-495B9487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5E85C67-64D5-2047-A0A5-6CE167B0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10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97E7D2C-B853-0E47-8BF3-1B05EEFC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D67CDD3-1C69-2949-8836-06D58C0D2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DA3F2F2-8493-E44D-8804-01A54A86A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09706A3-371E-7F49-87E4-B90C1946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05BE840-DC8F-484B-9288-7C8AFC64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342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490FF0D-9E5F-A045-8C30-FCAFD7C7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D982EFF-B177-3A48-B826-84DD87DF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DBF1C47-E064-FB4D-87C8-F642D02FA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77A2999-D06B-E745-B501-39D65C01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4D4D004-20E5-5D4E-91C4-36DEF921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4C78D9A-8911-1944-B808-D5355B0C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10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D915FA9-55C8-0346-87C7-9C0751836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073CB35-0354-E346-816D-C0785303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D1B7A98-29D0-FE48-93F8-C25F10ABC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9C167E94-E72B-2448-B8F7-5C26AF678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E09E5A54-A446-1748-8021-BBEDD3265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BE65B22B-AA1A-CB4D-9387-314F0C69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86014550-8380-4748-AFF4-5E4A6C37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18051E05-489E-ED42-B970-BECEB824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20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FB638C-5FFC-D148-AC64-C1F8E17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BCE2980-4A65-3349-8AC9-2C0162EF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3537EAB-07AE-984E-88B6-0CDC72DE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97DA578-2D42-354C-B60A-C219235A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7806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728406BF-EF6D-9D40-A0A7-C3D6DF84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6A606266-2BF5-B343-9C32-4ADB01DC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06CB3E0-F965-D646-AF39-4F5EAF51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26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36C70F0-47E7-DD4D-971E-D4076510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89F59D-5DEF-A648-A4A9-505F2473B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FBC23BBA-A575-AD41-B1A0-CBA8F9B1B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ECF72C6-18B4-7544-BDE7-AA8F01240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6B6F356-B5D1-3448-9B41-A5D68199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EEC0CC3-F33A-7246-A49A-E8E87224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31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1505F9C-7F1E-614F-BC5C-EB15F2CA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809D7F5-652B-9B4C-8B14-6A2F7A178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8AA839A-A343-424D-99DC-1CB6E0FE8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FC3ACE5-C040-8B49-B046-FA1E525B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9ADDE59-F4E5-7641-9F2B-7811CA2B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F9BF6A0-BD3C-D744-99A8-2DB156FC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93A85040-68F5-E94A-8EF2-2BDC911F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F74A139-2D5D-D245-8ED5-24E66C8C8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2EB9C1-5D57-4C49-B02E-7036656BF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2381-C776-1C47-9F3E-FA8C2D7D402B}" type="datetimeFigureOut">
              <a:rPr kumimoji="1" lang="zh-CN" altLang="en-US" smtClean="0"/>
              <a:t>2020/6/12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D67B945-6D8C-B942-A889-264EE01EF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9DAC062-22E2-3C48-A3C8-CEB9ACDA7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475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5AADF3D-0236-7E40-8F10-F46D538B2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</a:t>
            </a:r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Point Clouds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A3C7946A-7574-CC4F-99C0-B69DDA5FB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Chaoda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</a:p>
          <a:p>
            <a:r>
              <a:rPr kumimoji="1"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2020.6.13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49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1D1CF23-623A-BB4A-A8E2-0F57A6F4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4DA64EB-7986-2944-9DC4-7A56B7D8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427"/>
            <a:ext cx="12192000" cy="32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1D1CF23-623A-BB4A-A8E2-0F57A6F4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4DA64EB-7986-2944-9DC4-7A56B7D8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427"/>
            <a:ext cx="12192000" cy="32551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83584C5-DC5D-684A-88BD-31D99D9A808C}"/>
              </a:ext>
            </a:extLst>
          </p:cNvPr>
          <p:cNvSpPr/>
          <p:nvPr/>
        </p:nvSpPr>
        <p:spPr>
          <a:xfrm>
            <a:off x="0" y="1690688"/>
            <a:ext cx="6177516" cy="3583061"/>
          </a:xfrm>
          <a:prstGeom prst="rect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4444073-54C3-8248-9254-03D49A4B0F54}"/>
              </a:ext>
            </a:extLst>
          </p:cNvPr>
          <p:cNvSpPr txBox="1"/>
          <p:nvPr/>
        </p:nvSpPr>
        <p:spPr>
          <a:xfrm>
            <a:off x="1932709" y="546561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VoteNet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2EDCC74-E47F-F04D-907E-277E7A39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 Consolidation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7A1FA8B8-1B90-6243-B4A4-6810CDF3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56" y="1690688"/>
            <a:ext cx="2298700" cy="332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xmlns="" id="{C229DD25-689E-6D42-A854-B07F633EB39D}"/>
                  </a:ext>
                </a:extLst>
              </p:cNvPr>
              <p:cNvSpPr/>
              <p:nvPr/>
            </p:nvSpPr>
            <p:spPr>
              <a:xfrm>
                <a:off x="827751" y="5857318"/>
                <a:ext cx="21440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229DD25-689E-6D42-A854-B07F633EB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51" y="5857318"/>
                <a:ext cx="21440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xmlns="" id="{B5752224-5520-E843-985E-EC1EF725407A}"/>
                  </a:ext>
                </a:extLst>
              </p:cNvPr>
              <p:cNvSpPr/>
              <p:nvPr/>
            </p:nvSpPr>
            <p:spPr>
              <a:xfrm>
                <a:off x="1157871" y="5261388"/>
                <a:ext cx="3627916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5752224-5520-E843-985E-EC1EF7254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871" y="5261388"/>
                <a:ext cx="3627916" cy="411395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406EE545-C451-8049-8993-33B75B2C6909}"/>
              </a:ext>
            </a:extLst>
          </p:cNvPr>
          <p:cNvSpPr txBox="1"/>
          <p:nvPr/>
        </p:nvSpPr>
        <p:spPr>
          <a:xfrm>
            <a:off x="5797952" y="2321876"/>
            <a:ext cx="55558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operates at the level of proposals.</a:t>
            </a: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explicitly modeling higher-order interactions between neighboring proposals.</a:t>
            </a: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proposals become aware of their global neighborhood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39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2EDCC74-E47F-F04D-907E-277E7A39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Generation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2EC652F-88FB-EE4E-B7FA-CA907536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82" y="2136616"/>
            <a:ext cx="4876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2EDCC74-E47F-F04D-907E-277E7A39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Generation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2EC652F-88FB-EE4E-B7FA-CA907536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82" y="2136616"/>
            <a:ext cx="4876800" cy="3848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7066F25-0528-D74C-A62F-9E4B211E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23" y="1852792"/>
            <a:ext cx="922289" cy="1020854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xmlns="" id="{8EA5231F-F08C-4642-BEF7-5209339EA348}"/>
              </a:ext>
            </a:extLst>
          </p:cNvPr>
          <p:cNvSpPr/>
          <p:nvPr/>
        </p:nvSpPr>
        <p:spPr>
          <a:xfrm>
            <a:off x="7603602" y="1905535"/>
            <a:ext cx="1539875" cy="849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</a:t>
            </a:r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8D9BBEDA-DAFF-6E41-B701-C7553B62FB78}"/>
                  </a:ext>
                </a:extLst>
              </p:cNvPr>
              <p:cNvSpPr/>
              <p:nvPr/>
            </p:nvSpPr>
            <p:spPr>
              <a:xfrm>
                <a:off x="6536333" y="1439284"/>
                <a:ext cx="821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D9BBEDA-DAFF-6E41-B701-C7553B62F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333" y="1439284"/>
                <a:ext cx="821379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6CD4D5B-4277-C540-B233-1F298208D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367" y="2170735"/>
            <a:ext cx="1539875" cy="38496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8514D015-B2EB-6048-A675-243C7D90FFCC}"/>
              </a:ext>
            </a:extLst>
          </p:cNvPr>
          <p:cNvSpPr/>
          <p:nvPr/>
        </p:nvSpPr>
        <p:spPr>
          <a:xfrm>
            <a:off x="1817225" y="2824222"/>
            <a:ext cx="2187616" cy="1248199"/>
          </a:xfrm>
          <a:prstGeom prst="rect">
            <a:avLst/>
          </a:prstGeom>
          <a:noFill/>
          <a:ln w="1905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67ABC89-2E5D-2A47-A2C3-C6D64427327A}"/>
              </a:ext>
            </a:extLst>
          </p:cNvPr>
          <p:cNvSpPr/>
          <p:nvPr/>
        </p:nvSpPr>
        <p:spPr>
          <a:xfrm>
            <a:off x="5984998" y="1491181"/>
            <a:ext cx="5368802" cy="1382465"/>
          </a:xfrm>
          <a:prstGeom prst="rect">
            <a:avLst/>
          </a:prstGeom>
          <a:noFill/>
          <a:ln w="1905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741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2EDCC74-E47F-F04D-907E-277E7A39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Generation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2EC652F-88FB-EE4E-B7FA-CA9075361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82" y="2136616"/>
            <a:ext cx="4876800" cy="38481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FB7A3A6-42BC-FF47-A7E1-8B3D4D024436}"/>
              </a:ext>
            </a:extLst>
          </p:cNvPr>
          <p:cNvSpPr/>
          <p:nvPr/>
        </p:nvSpPr>
        <p:spPr>
          <a:xfrm>
            <a:off x="7316329" y="4675586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947DA"/>
                </a:solidFill>
              </a:rPr>
              <a:t>D</a:t>
            </a:r>
            <a:r>
              <a:rPr lang="en-US" altLang="zh-CN" dirty="0">
                <a:solidFill>
                  <a:srgbClr val="9947DA"/>
                </a:solidFill>
              </a:rPr>
              <a:t>_</a:t>
            </a:r>
            <a:r>
              <a:rPr lang="zh-CN" altLang="en-US" dirty="0">
                <a:solidFill>
                  <a:srgbClr val="9947DA"/>
                </a:solidFill>
              </a:rPr>
              <a:t>out = S + E + 2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7066F25-0528-D74C-A62F-9E4B211E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423" y="1852792"/>
            <a:ext cx="922289" cy="1020854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xmlns="" id="{8EA5231F-F08C-4642-BEF7-5209339EA348}"/>
              </a:ext>
            </a:extLst>
          </p:cNvPr>
          <p:cNvSpPr/>
          <p:nvPr/>
        </p:nvSpPr>
        <p:spPr>
          <a:xfrm>
            <a:off x="7603602" y="1905535"/>
            <a:ext cx="1539875" cy="849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</a:t>
            </a:r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8D9BBEDA-DAFF-6E41-B701-C7553B62FB78}"/>
                  </a:ext>
                </a:extLst>
              </p:cNvPr>
              <p:cNvSpPr/>
              <p:nvPr/>
            </p:nvSpPr>
            <p:spPr>
              <a:xfrm>
                <a:off x="6536333" y="1439284"/>
                <a:ext cx="821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D9BBEDA-DAFF-6E41-B701-C7553B62F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333" y="1439284"/>
                <a:ext cx="82137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6CD4D5B-4277-C540-B233-1F298208D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367" y="2170735"/>
            <a:ext cx="1539875" cy="38496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8514D015-B2EB-6048-A675-243C7D90FFCC}"/>
              </a:ext>
            </a:extLst>
          </p:cNvPr>
          <p:cNvSpPr/>
          <p:nvPr/>
        </p:nvSpPr>
        <p:spPr>
          <a:xfrm>
            <a:off x="1817225" y="2824222"/>
            <a:ext cx="2187616" cy="1248199"/>
          </a:xfrm>
          <a:prstGeom prst="rect">
            <a:avLst/>
          </a:prstGeom>
          <a:noFill/>
          <a:ln w="1905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67ABC89-2E5D-2A47-A2C3-C6D64427327A}"/>
              </a:ext>
            </a:extLst>
          </p:cNvPr>
          <p:cNvSpPr/>
          <p:nvPr/>
        </p:nvSpPr>
        <p:spPr>
          <a:xfrm>
            <a:off x="5984998" y="1491181"/>
            <a:ext cx="5368802" cy="1382465"/>
          </a:xfrm>
          <a:prstGeom prst="rect">
            <a:avLst/>
          </a:prstGeom>
          <a:noFill/>
          <a:ln w="1905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894E859A-DD62-974E-B7E0-BC32361025CE}"/>
              </a:ext>
            </a:extLst>
          </p:cNvPr>
          <p:cNvSpPr/>
          <p:nvPr/>
        </p:nvSpPr>
        <p:spPr>
          <a:xfrm>
            <a:off x="1817225" y="4236153"/>
            <a:ext cx="2187616" cy="1248199"/>
          </a:xfrm>
          <a:prstGeom prst="rect">
            <a:avLst/>
          </a:prstGeom>
          <a:noFill/>
          <a:ln w="19050">
            <a:solidFill>
              <a:srgbClr val="9947DA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86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C8C8A6-9C4F-5C4D-AC8D-609F80C2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 Aggregation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3990D76-40AA-E441-AACD-47C4CA05D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NMS: rejecting proposals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 to the quality of the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objectness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scores and can discard correct predictions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MPA: combine multiple proposals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(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on aggregation features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53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2EDCC74-E47F-F04D-907E-277E7A39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 Features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id="{67FB4193-1DEE-1A46-A232-B30A78D75474}"/>
                  </a:ext>
                </a:extLst>
              </p:cNvPr>
              <p:cNvSpPr/>
              <p:nvPr/>
            </p:nvSpPr>
            <p:spPr>
              <a:xfrm>
                <a:off x="1103361" y="1918770"/>
                <a:ext cx="419784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Geometric features:  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E=4,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7FB4193-1DEE-1A46-A232-B30A78D75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61" y="1918770"/>
                <a:ext cx="4197844" cy="830997"/>
              </a:xfrm>
              <a:prstGeom prst="rect">
                <a:avLst/>
              </a:prstGeom>
              <a:blipFill>
                <a:blip r:embed="rId2"/>
                <a:stretch>
                  <a:fillRect l="-2115" t="-4478"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B758386-8E99-8B4C-9164-9E1952ADBD50}"/>
              </a:ext>
            </a:extLst>
          </p:cNvPr>
          <p:cNvSpPr/>
          <p:nvPr/>
        </p:nvSpPr>
        <p:spPr>
          <a:xfrm>
            <a:off x="5585143" y="1820663"/>
            <a:ext cx="27366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features: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76C4819-C6B8-C54F-8B4C-1CBA2A8C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47" y="3413438"/>
            <a:ext cx="3627217" cy="451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D8B1C0C-7303-2545-BC96-3FAD5FCED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003" y="3268693"/>
            <a:ext cx="4462922" cy="25032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6D581D-C1C4-8B44-B945-0D96D84C7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191" y="2642889"/>
            <a:ext cx="3398546" cy="4351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9305508-6D4E-3549-9B6B-EDEC14679205}"/>
              </a:ext>
            </a:extLst>
          </p:cNvPr>
          <p:cNvSpPr/>
          <p:nvPr/>
        </p:nvSpPr>
        <p:spPr>
          <a:xfrm>
            <a:off x="9693927" y="3454739"/>
            <a:ext cx="2309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ulls towards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5B2B5353-F46E-B043-A0AD-EE2A91FB71DD}"/>
              </a:ext>
            </a:extLst>
          </p:cNvPr>
          <p:cNvSpPr/>
          <p:nvPr/>
        </p:nvSpPr>
        <p:spPr>
          <a:xfrm>
            <a:off x="9987140" y="4335635"/>
            <a:ext cx="1533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46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E8887E0-05A5-E540-9C89-F25912B6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CCF7CFB-4EAF-6E47-9FAB-8FA62915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527692"/>
            <a:ext cx="6896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85098BD-E2A6-3245-A3E3-0125EC91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9DC40DF-2554-3A47-86BB-E3285E29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5" y="1764869"/>
            <a:ext cx="4138950" cy="3048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04385DB-D63C-CA43-9AAF-89BE4356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61" y="1764869"/>
            <a:ext cx="3350236" cy="29171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0D8B13B-C136-B643-B23F-3A89B8A68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183" y="1764869"/>
            <a:ext cx="3522060" cy="291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3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9F437F7-E111-C94D-9B3C-21F1098C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list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93A0333-03CF-4C46-BE0C-51F4E9CF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3D-MPA: Multi Proposal Aggregation for 3D Semantic Instance Segmentation(CVPR 2020)</a:t>
            </a:r>
          </a:p>
          <a:p>
            <a:pPr marL="0" indent="0">
              <a:buNone/>
            </a:pP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MLCVNet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Multi-Level Context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VoteNet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3D Object Detection(CVPR 2020)</a:t>
            </a:r>
          </a:p>
          <a:p>
            <a:pPr marL="0" indent="0">
              <a:buNone/>
            </a:pP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P2B: Point-to-Box Network for 3D Object Tracking in Point Clouds (CVPR 2020 oral)</a:t>
            </a:r>
          </a:p>
          <a:p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8E372A-8ACF-3640-B0BA-6C1F2A76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FB3CE07-2CEB-1649-8753-A7453ACB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21" y="1504380"/>
            <a:ext cx="7484369" cy="523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1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68E372A-8ACF-3640-B0BA-6C1F2A76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17DF444-652A-974F-8C0A-FE1DCE33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6" y="1815805"/>
            <a:ext cx="11760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915AB49-47E2-E24C-9EC7-9DD2016B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867"/>
            <a:ext cx="12192000" cy="355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6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B125BB-0939-024B-A359-B3CC0825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F060AAB4-2297-164A-B0BC-20B6647AD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29" y="1801874"/>
            <a:ext cx="525268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426EC94-6643-AC47-A469-E0A5CF543CD2}"/>
              </a:ext>
            </a:extLst>
          </p:cNvPr>
          <p:cNvSpPr/>
          <p:nvPr/>
        </p:nvSpPr>
        <p:spPr>
          <a:xfrm>
            <a:off x="6343487" y="2736502"/>
            <a:ext cx="52526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ulti-level contextual information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0689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356702B-5B71-0E46-A794-9BAB695F0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ulti-level contextual information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DC8778B-77C9-C848-AAE8-C39F96586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Patch-patch context (object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etc.)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Object-object context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Global-scene context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4658552-0A10-6F43-A234-D2D8E53C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3CA8D82B-8FFF-3A42-81BC-E74BDE5E2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1604"/>
            <a:ext cx="10515600" cy="34331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720FE63-EC4C-F54E-94C2-F3A3BCD96AAA}"/>
              </a:ext>
            </a:extLst>
          </p:cNvPr>
          <p:cNvSpPr txBox="1"/>
          <p:nvPr/>
        </p:nvSpPr>
        <p:spPr>
          <a:xfrm>
            <a:off x="4523361" y="5661498"/>
            <a:ext cx="255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VoteNet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self attention</a:t>
            </a:r>
          </a:p>
        </p:txBody>
      </p:sp>
    </p:spTree>
    <p:extLst>
      <p:ext uri="{BB962C8B-B14F-4D97-AF65-F5344CB8AC3E}">
        <p14:creationId xmlns:p14="http://schemas.microsoft.com/office/powerpoint/2010/main" val="22462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F766555-EBF8-7044-AB3B-768977AA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PPC Module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A83A91D-7B88-344F-BF40-4C0232F6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3" y="1501043"/>
            <a:ext cx="6574367" cy="445253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58550B5-EADF-0044-96CE-D84AD08EA4CF}"/>
              </a:ext>
            </a:extLst>
          </p:cNvPr>
          <p:cNvSpPr/>
          <p:nvPr/>
        </p:nvSpPr>
        <p:spPr>
          <a:xfrm>
            <a:off x="6834449" y="3127147"/>
            <a:ext cx="3822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E</a:t>
            </a:r>
            <a:r>
              <a:rPr lang="zh-CN" altLang="en-US" sz="2400" dirty="0">
                <a:latin typeface="Times" pitchFamily="2" charset="0"/>
                <a:cs typeface="Times New Roman" panose="02020603050405020304" pitchFamily="18" charset="0"/>
              </a:rPr>
              <a:t>nhance the performance of voting for object centers</a:t>
            </a:r>
          </a:p>
        </p:txBody>
      </p:sp>
    </p:spTree>
    <p:extLst>
      <p:ext uri="{BB962C8B-B14F-4D97-AF65-F5344CB8AC3E}">
        <p14:creationId xmlns:p14="http://schemas.microsoft.com/office/powerpoint/2010/main" val="39311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F766555-EBF8-7044-AB3B-768977AA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OOC Module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58550B5-EADF-0044-96CE-D84AD08EA4CF}"/>
              </a:ext>
            </a:extLst>
          </p:cNvPr>
          <p:cNvSpPr/>
          <p:nvPr/>
        </p:nvSpPr>
        <p:spPr>
          <a:xfrm>
            <a:off x="7068010" y="3013501"/>
            <a:ext cx="3822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Fewer detected objects overlapping with each other, more accurate</a:t>
            </a:r>
            <a:r>
              <a:rPr lang="zh-CN" altLang="en-US" sz="2400" dirty="0">
                <a:latin typeface="Times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" pitchFamily="2" charset="0"/>
                <a:cs typeface="Times New Roman" panose="02020603050405020304" pitchFamily="18" charset="0"/>
              </a:rPr>
              <a:t>bboxes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0118D4A-5A9C-6143-9170-A2E8CA15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56" y="2088443"/>
            <a:ext cx="6514854" cy="40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5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80CF6C8-07E8-4445-A24F-58FE55EF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GSC Module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13B7FE9-AAC0-444B-A93F-C6A97E192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12" y="1534510"/>
            <a:ext cx="5953027" cy="48566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90F25BA9-B2FA-3045-A9E3-09E76466CB83}"/>
              </a:ext>
            </a:extLst>
          </p:cNvPr>
          <p:cNvSpPr/>
          <p:nvPr/>
        </p:nvSpPr>
        <p:spPr>
          <a:xfrm>
            <a:off x="6096000" y="2762508"/>
            <a:ext cx="40780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T</a:t>
            </a:r>
            <a:r>
              <a:rPr lang="zh-CN" altLang="en-US" sz="2400" dirty="0">
                <a:latin typeface="Times" pitchFamily="2" charset="0"/>
              </a:rPr>
              <a:t>he ﬁnal prediction </a:t>
            </a:r>
            <a:r>
              <a:rPr lang="en-US" altLang="zh-CN" sz="2400" dirty="0">
                <a:latin typeface="Times" pitchFamily="2" charset="0"/>
              </a:rPr>
              <a:t>is</a:t>
            </a:r>
            <a:r>
              <a:rPr lang="zh-CN" altLang="en-US" sz="2400" dirty="0">
                <a:latin typeface="Times" pitchFamily="2" charset="0"/>
              </a:rPr>
              <a:t> more reliable under the effect of global cues</a:t>
            </a:r>
          </a:p>
        </p:txBody>
      </p:sp>
    </p:spTree>
    <p:extLst>
      <p:ext uri="{BB962C8B-B14F-4D97-AF65-F5344CB8AC3E}">
        <p14:creationId xmlns:p14="http://schemas.microsoft.com/office/powerpoint/2010/main" val="126364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52E301-D2AA-B342-A4A1-49B1F51F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Ablation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Study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3D6A104-E0DF-674D-BD15-455BD90A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59" y="1690688"/>
            <a:ext cx="77089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640?wx_fmt=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1778000"/>
            <a:ext cx="9715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81AEAAB-ACEA-7440-B9FA-1653FC7D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Comparison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86FDA4E-0817-B742-9D70-89CA14F0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5142"/>
            <a:ext cx="12192000" cy="17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81AEAAB-ACEA-7440-B9FA-1653FC7D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Comparison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D4C5673-2E29-C841-A483-05FE30C1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36" y="1690688"/>
            <a:ext cx="9086127" cy="45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F5DF26E-0AFB-C441-95FD-9221C5B3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8" y="2035049"/>
            <a:ext cx="12025423" cy="27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8D01611-1454-2C41-A438-2170B09E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Object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Tracking</a:t>
            </a:r>
            <a:r>
              <a:rPr kumimoji="1" lang="zh-CN" altLang="en-US" dirty="0">
                <a:latin typeface="Times" pitchFamily="2" charset="0"/>
              </a:rP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CA72A52-C8B1-5243-9349-77F83071A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28" y="1537734"/>
            <a:ext cx="3009900" cy="1447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2ABBA13-D216-9A4D-AC93-1B6B2EB33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93" t="7749"/>
          <a:stretch/>
        </p:blipFill>
        <p:spPr>
          <a:xfrm>
            <a:off x="1249321" y="3429000"/>
            <a:ext cx="3009900" cy="29855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096628E-F2FF-BE47-8F1E-FEE82D3F3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271" y="1338034"/>
            <a:ext cx="3041506" cy="3751669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xmlns="" id="{E431FF31-7573-D747-8C9E-D03683BA4F3B}"/>
              </a:ext>
            </a:extLst>
          </p:cNvPr>
          <p:cNvSpPr/>
          <p:nvPr/>
        </p:nvSpPr>
        <p:spPr>
          <a:xfrm>
            <a:off x="5096539" y="2904418"/>
            <a:ext cx="999461" cy="61890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29381" y="3531923"/>
            <a:ext cx="3533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Frame-by-frame in time order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5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136EA5B-9849-D146-80ED-05973B34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51E175D-E42E-8F4C-949E-FD3E8DD0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8" y="2127864"/>
            <a:ext cx="5969000" cy="3251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C01455A-B557-1F48-A75B-D4B2542DF82E}"/>
              </a:ext>
            </a:extLst>
          </p:cNvPr>
          <p:cNvSpPr/>
          <p:nvPr/>
        </p:nvSpPr>
        <p:spPr>
          <a:xfrm>
            <a:off x="7766426" y="3230244"/>
            <a:ext cx="35873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parsit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disorder</a:t>
            </a:r>
          </a:p>
        </p:txBody>
      </p:sp>
    </p:spTree>
    <p:extLst>
      <p:ext uri="{BB962C8B-B14F-4D97-AF65-F5344CB8AC3E}">
        <p14:creationId xmlns:p14="http://schemas.microsoft.com/office/powerpoint/2010/main" val="31078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53178D-5C39-1E42-8341-457B3641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Previous Approaches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CAC2A79-A8D7-DD41-B9D7-A7E71BC47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Most existing 3D object tracking methods inherit 2D’s experience and rely heavily on RGB-D information.</a:t>
            </a:r>
          </a:p>
          <a:p>
            <a:endParaRPr kumimoji="1" lang="en-US" altLang="zh-CN" dirty="0">
              <a:latin typeface="Times" pitchFamily="2" charset="0"/>
            </a:endParaRPr>
          </a:p>
          <a:p>
            <a:r>
              <a:rPr kumimoji="1" lang="en-US" altLang="zh-CN" dirty="0">
                <a:latin typeface="Times" pitchFamily="2" charset="0"/>
              </a:rPr>
              <a:t>Rely on 3D template matching, not end-to-end trainable [1]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451270C-1DD4-9043-AFFE-0C78C9B8E5E4}"/>
              </a:ext>
            </a:extLst>
          </p:cNvPr>
          <p:cNvSpPr/>
          <p:nvPr/>
        </p:nvSpPr>
        <p:spPr>
          <a:xfrm>
            <a:off x="1272363" y="5946130"/>
            <a:ext cx="9115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" pitchFamily="2" charset="0"/>
              </a:rPr>
              <a:t>[1] </a:t>
            </a:r>
            <a:r>
              <a:rPr lang="zh-CN" altLang="en-US" sz="1200" dirty="0">
                <a:latin typeface="Times" pitchFamily="2" charset="0"/>
              </a:rPr>
              <a:t>Silvio Giancola, Jesus Zarzar, and Bernard Ghanem. Leveraging shape completion for 3d siamese tracking. In Proc. IEEE Conference on Computer Vision and Pattern Recognition (CVPR), 2019</a:t>
            </a:r>
          </a:p>
        </p:txBody>
      </p:sp>
    </p:spTree>
    <p:extLst>
      <p:ext uri="{BB962C8B-B14F-4D97-AF65-F5344CB8AC3E}">
        <p14:creationId xmlns:p14="http://schemas.microsoft.com/office/powerpoint/2010/main" val="22333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8826AD5-3F85-224E-84E3-E7689702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P2B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Network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1ABAA37-80C1-1846-96B9-9F70078CB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Focus on 3D object tracking using only point clouds.</a:t>
            </a:r>
          </a:p>
          <a:p>
            <a:endParaRPr kumimoji="1" lang="en-US" altLang="zh-CN" dirty="0">
              <a:latin typeface="Times" pitchFamily="2" charset="0"/>
            </a:endParaRPr>
          </a:p>
          <a:p>
            <a:r>
              <a:rPr kumimoji="1" lang="en-US" altLang="zh-CN" dirty="0">
                <a:latin typeface="Times" pitchFamily="2" charset="0"/>
              </a:rPr>
              <a:t>End-to-end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trainable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with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higher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efficiency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76C6A01-64AD-E540-B149-163E00DD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0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F86802E-19D5-2F46-8532-AE393567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Overview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4001090-502B-9A47-A8BA-6233D8502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7" y="1369498"/>
            <a:ext cx="7919188" cy="47087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187354D-B335-4445-B240-D9757D546110}"/>
              </a:ext>
            </a:extLst>
          </p:cNvPr>
          <p:cNvSpPr txBox="1"/>
          <p:nvPr/>
        </p:nvSpPr>
        <p:spPr>
          <a:xfrm>
            <a:off x="8155172" y="2716437"/>
            <a:ext cx="387025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000" dirty="0">
                <a:latin typeface="Times" pitchFamily="2" charset="0"/>
              </a:rPr>
              <a:t>Augment points in search area to be </a:t>
            </a:r>
            <a:r>
              <a:rPr kumimoji="1" lang="en-US" altLang="zh-CN" sz="2000" b="1" dirty="0">
                <a:latin typeface="Times" pitchFamily="2" charset="0"/>
              </a:rPr>
              <a:t>target-aware</a:t>
            </a:r>
          </a:p>
          <a:p>
            <a:pPr marL="342900" indent="-342900">
              <a:buAutoNum type="arabicPeriod"/>
            </a:pPr>
            <a:endParaRPr kumimoji="1" lang="en-US" altLang="zh-CN" sz="2000" b="1" dirty="0">
              <a:latin typeface="Times" pitchFamily="2" charset="0"/>
            </a:endParaRPr>
          </a:p>
          <a:p>
            <a:pPr marL="342900" indent="-342900">
              <a:buAutoNum type="arabicPeriod"/>
            </a:pPr>
            <a:r>
              <a:rPr kumimoji="1" lang="en-US" altLang="zh-CN" sz="2000" dirty="0">
                <a:latin typeface="Times" pitchFamily="2" charset="0"/>
              </a:rPr>
              <a:t>Apply </a:t>
            </a:r>
            <a:r>
              <a:rPr kumimoji="1" lang="en-US" altLang="zh-CN" sz="2000" b="1" dirty="0">
                <a:latin typeface="Times" pitchFamily="2" charset="0"/>
              </a:rPr>
              <a:t>single object detection </a:t>
            </a:r>
            <a:r>
              <a:rPr kumimoji="1" lang="en-US" altLang="zh-CN" sz="2000" dirty="0">
                <a:latin typeface="Times" pitchFamily="2" charset="0"/>
              </a:rPr>
              <a:t>on the augmented point cloud.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3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F957F6C-5055-0F4A-B954-C57A8E25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Architecture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of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P2B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B23795A-6FB3-0E42-8F91-E585AA02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2" y="2009554"/>
            <a:ext cx="11131542" cy="33598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187354D-B335-4445-B240-D9757D546110}"/>
              </a:ext>
            </a:extLst>
          </p:cNvPr>
          <p:cNvSpPr txBox="1"/>
          <p:nvPr/>
        </p:nvSpPr>
        <p:spPr>
          <a:xfrm>
            <a:off x="6650222" y="5349895"/>
            <a:ext cx="38702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" pitchFamily="2" charset="0"/>
            </a:endParaRPr>
          </a:p>
          <a:p>
            <a:r>
              <a:rPr kumimoji="1" lang="en-US" altLang="zh-CN" dirty="0">
                <a:latin typeface="Times" pitchFamily="2" charset="0"/>
              </a:rPr>
              <a:t>Apply </a:t>
            </a:r>
            <a:r>
              <a:rPr kumimoji="1" lang="en-US" altLang="zh-CN" b="1" dirty="0">
                <a:latin typeface="Times" pitchFamily="2" charset="0"/>
              </a:rPr>
              <a:t>single object detection </a:t>
            </a:r>
            <a:r>
              <a:rPr kumimoji="1" lang="en-US" altLang="zh-CN" dirty="0">
                <a:latin typeface="Times" pitchFamily="2" charset="0"/>
              </a:rPr>
              <a:t>on the augmented point cloud.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91268" y="5688308"/>
            <a:ext cx="2961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Augment points in search area to be </a:t>
            </a:r>
            <a:r>
              <a:rPr kumimoji="1" lang="en-US" altLang="zh-CN" b="1" dirty="0">
                <a:latin typeface="Times" pitchFamily="2" charset="0"/>
              </a:rPr>
              <a:t>target-aware</a:t>
            </a:r>
            <a:endParaRPr kumimoji="1" lang="en-US" altLang="zh-CN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DD4B86B-DB21-7043-94E5-FF78BA43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Target-specific feature augmentation</a:t>
            </a:r>
            <a:endParaRPr kumimoji="1" lang="zh-CN" altLang="en-US" dirty="0">
              <a:latin typeface="Times" pitchFamily="2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D2322B1-E9FA-BF42-B24C-875F7AB2B8DA}"/>
              </a:ext>
            </a:extLst>
          </p:cNvPr>
          <p:cNvGrpSpPr/>
          <p:nvPr/>
        </p:nvGrpSpPr>
        <p:grpSpPr>
          <a:xfrm>
            <a:off x="370742" y="1579361"/>
            <a:ext cx="7066610" cy="4852406"/>
            <a:chOff x="529856" y="1516496"/>
            <a:chExt cx="7066610" cy="485240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7561338F-FDAC-394C-9FC6-5986E34E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856" y="1516496"/>
              <a:ext cx="7066610" cy="485240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60086AB4-2C13-1A4C-9D44-C7B22F39B202}"/>
                </a:ext>
              </a:extLst>
            </p:cNvPr>
            <p:cNvSpPr/>
            <p:nvPr/>
          </p:nvSpPr>
          <p:spPr>
            <a:xfrm>
              <a:off x="4965404" y="3104706"/>
              <a:ext cx="871870" cy="148856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9AEC170-3A87-A549-B7B6-BBD6975B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296" y="2048255"/>
            <a:ext cx="3342369" cy="7617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35D4297-E1F4-9544-9143-6172C381AD55}"/>
              </a:ext>
            </a:extLst>
          </p:cNvPr>
          <p:cNvSpPr/>
          <p:nvPr/>
        </p:nvSpPr>
        <p:spPr>
          <a:xfrm>
            <a:off x="7846533" y="2324555"/>
            <a:ext cx="232512" cy="24596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90D6FA3D-6ABE-0647-A9F6-F21D928D6499}"/>
              </a:ext>
            </a:extLst>
          </p:cNvPr>
          <p:cNvSpPr/>
          <p:nvPr/>
        </p:nvSpPr>
        <p:spPr>
          <a:xfrm>
            <a:off x="8194215" y="3313930"/>
            <a:ext cx="1001156" cy="1541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AAF72C80-8501-8F42-B5BD-49B1BB9176B9}"/>
                  </a:ext>
                </a:extLst>
              </p:cNvPr>
              <p:cNvSpPr txBox="1"/>
              <p:nvPr/>
            </p:nvSpPr>
            <p:spPr>
              <a:xfrm>
                <a:off x="8381431" y="2944598"/>
                <a:ext cx="62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F72C80-8501-8F42-B5BD-49B1BB91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431" y="2944598"/>
                <a:ext cx="6267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8B49DDA1-FE56-7244-8C26-1FDC47C2070E}"/>
                  </a:ext>
                </a:extLst>
              </p:cNvPr>
              <p:cNvSpPr txBox="1"/>
              <p:nvPr/>
            </p:nvSpPr>
            <p:spPr>
              <a:xfrm>
                <a:off x="7649427" y="3863331"/>
                <a:ext cx="62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B49DDA1-FE56-7244-8C26-1FDC47C20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427" y="3863331"/>
                <a:ext cx="626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7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49B76B5-E675-7C46-A462-7D248D00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625"/>
            <a:ext cx="12192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DD4B86B-DB21-7043-94E5-FF78BA43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Target-specific feature augmentation</a:t>
            </a:r>
            <a:endParaRPr kumimoji="1" lang="zh-CN" altLang="en-US" dirty="0">
              <a:latin typeface="Times" pitchFamily="2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D2322B1-E9FA-BF42-B24C-875F7AB2B8DA}"/>
              </a:ext>
            </a:extLst>
          </p:cNvPr>
          <p:cNvGrpSpPr/>
          <p:nvPr/>
        </p:nvGrpSpPr>
        <p:grpSpPr>
          <a:xfrm>
            <a:off x="370742" y="1579361"/>
            <a:ext cx="7066610" cy="4852406"/>
            <a:chOff x="529856" y="1516496"/>
            <a:chExt cx="7066610" cy="485240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7561338F-FDAC-394C-9FC6-5986E34E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856" y="1516496"/>
              <a:ext cx="7066610" cy="485240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60086AB4-2C13-1A4C-9D44-C7B22F39B202}"/>
                </a:ext>
              </a:extLst>
            </p:cNvPr>
            <p:cNvSpPr/>
            <p:nvPr/>
          </p:nvSpPr>
          <p:spPr>
            <a:xfrm>
              <a:off x="4965404" y="3104706"/>
              <a:ext cx="871870" cy="148856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9AEC170-3A87-A549-B7B6-BBD6975B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296" y="2048255"/>
            <a:ext cx="3342369" cy="7617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35D4297-E1F4-9544-9143-6172C381AD55}"/>
              </a:ext>
            </a:extLst>
          </p:cNvPr>
          <p:cNvSpPr/>
          <p:nvPr/>
        </p:nvSpPr>
        <p:spPr>
          <a:xfrm>
            <a:off x="7846533" y="2324555"/>
            <a:ext cx="232512" cy="24596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90D6FA3D-6ABE-0647-A9F6-F21D928D6499}"/>
              </a:ext>
            </a:extLst>
          </p:cNvPr>
          <p:cNvSpPr/>
          <p:nvPr/>
        </p:nvSpPr>
        <p:spPr>
          <a:xfrm>
            <a:off x="8194215" y="3313930"/>
            <a:ext cx="1001156" cy="1541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AAF72C80-8501-8F42-B5BD-49B1BB9176B9}"/>
                  </a:ext>
                </a:extLst>
              </p:cNvPr>
              <p:cNvSpPr txBox="1"/>
              <p:nvPr/>
            </p:nvSpPr>
            <p:spPr>
              <a:xfrm>
                <a:off x="8381431" y="2944598"/>
                <a:ext cx="62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F72C80-8501-8F42-B5BD-49B1BB91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431" y="2944598"/>
                <a:ext cx="6267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8B49DDA1-FE56-7244-8C26-1FDC47C2070E}"/>
                  </a:ext>
                </a:extLst>
              </p:cNvPr>
              <p:cNvSpPr txBox="1"/>
              <p:nvPr/>
            </p:nvSpPr>
            <p:spPr>
              <a:xfrm>
                <a:off x="7649427" y="3863331"/>
                <a:ext cx="62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B49DDA1-FE56-7244-8C26-1FDC47C20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427" y="3863331"/>
                <a:ext cx="626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DF37457C-A8EE-9E42-BFD0-77A48E548352}"/>
              </a:ext>
            </a:extLst>
          </p:cNvPr>
          <p:cNvSpPr/>
          <p:nvPr/>
        </p:nvSpPr>
        <p:spPr>
          <a:xfrm>
            <a:off x="8194215" y="3320534"/>
            <a:ext cx="1001156" cy="77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9C6B2A4-97A9-8F44-B1BF-1FAFB770F6D0}"/>
              </a:ext>
            </a:extLst>
          </p:cNvPr>
          <p:cNvSpPr txBox="1"/>
          <p:nvPr/>
        </p:nvSpPr>
        <p:spPr>
          <a:xfrm>
            <a:off x="8194215" y="5301907"/>
            <a:ext cx="268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Not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permutation-invariant</a:t>
            </a:r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3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404CB66-5C9A-7749-9B28-5CECBE216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Permutation-invariant target-speciﬁc feature augmentation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DC02C1D-1985-C649-AFC1-EB2ADF0B44D4}"/>
              </a:ext>
            </a:extLst>
          </p:cNvPr>
          <p:cNvSpPr/>
          <p:nvPr/>
        </p:nvSpPr>
        <p:spPr>
          <a:xfrm>
            <a:off x="920136" y="2420302"/>
            <a:ext cx="1001156" cy="1541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F8D79036-9400-C44C-8DCC-D0A72ACFF8DC}"/>
                  </a:ext>
                </a:extLst>
              </p:cNvPr>
              <p:cNvSpPr txBox="1"/>
              <p:nvPr/>
            </p:nvSpPr>
            <p:spPr>
              <a:xfrm>
                <a:off x="2664542" y="2939740"/>
                <a:ext cx="62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8D79036-9400-C44C-8DCC-D0A72ACFF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542" y="2939740"/>
                <a:ext cx="62672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314CB105-8471-8A4A-9D5E-6B78C44A568E}"/>
                  </a:ext>
                </a:extLst>
              </p:cNvPr>
              <p:cNvSpPr txBox="1"/>
              <p:nvPr/>
            </p:nvSpPr>
            <p:spPr>
              <a:xfrm>
                <a:off x="324668" y="2979929"/>
                <a:ext cx="62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14CB105-8471-8A4A-9D5E-6B78C44A5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8" y="2979929"/>
                <a:ext cx="6267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714F730-26D4-8741-855D-B8C5880D8F66}"/>
              </a:ext>
            </a:extLst>
          </p:cNvPr>
          <p:cNvSpPr/>
          <p:nvPr/>
        </p:nvSpPr>
        <p:spPr>
          <a:xfrm>
            <a:off x="920136" y="2426908"/>
            <a:ext cx="1001156" cy="77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46D56A8-F495-A543-B983-5BBC76FCDE9E}"/>
              </a:ext>
            </a:extLst>
          </p:cNvPr>
          <p:cNvSpPr/>
          <p:nvPr/>
        </p:nvSpPr>
        <p:spPr>
          <a:xfrm rot="5400000">
            <a:off x="2790688" y="3122030"/>
            <a:ext cx="1001156" cy="77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D3C11B8-1865-1143-9F20-CFF1D63A531F}"/>
              </a:ext>
            </a:extLst>
          </p:cNvPr>
          <p:cNvSpPr/>
          <p:nvPr/>
        </p:nvSpPr>
        <p:spPr>
          <a:xfrm rot="16200000">
            <a:off x="2957513" y="3032948"/>
            <a:ext cx="1001156" cy="2559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id="{1FC5DB39-06F2-5F43-9DA3-4199A9654248}"/>
                  </a:ext>
                </a:extLst>
              </p:cNvPr>
              <p:cNvSpPr txBox="1"/>
              <p:nvPr/>
            </p:nvSpPr>
            <p:spPr>
              <a:xfrm>
                <a:off x="1182698" y="2034757"/>
                <a:ext cx="62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FC5DB39-06F2-5F43-9DA3-4199A9654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698" y="2034757"/>
                <a:ext cx="6267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40E9891F-B531-464A-AA2B-3A95C580E9D0}"/>
                  </a:ext>
                </a:extLst>
              </p:cNvPr>
              <p:cNvSpPr txBox="1"/>
              <p:nvPr/>
            </p:nvSpPr>
            <p:spPr>
              <a:xfrm>
                <a:off x="3550356" y="2336184"/>
                <a:ext cx="1100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E9891F-B531-464A-AA2B-3A95C580E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56" y="2336184"/>
                <a:ext cx="1100686" cy="276999"/>
              </a:xfrm>
              <a:prstGeom prst="rect">
                <a:avLst/>
              </a:prstGeom>
              <a:blipFill>
                <a:blip r:embed="rId5"/>
                <a:stretch>
                  <a:fillRect l="-34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8F6142-FE92-724C-8E27-CE6697ED5504}"/>
              </a:ext>
            </a:extLst>
          </p:cNvPr>
          <p:cNvSpPr/>
          <p:nvPr/>
        </p:nvSpPr>
        <p:spPr>
          <a:xfrm rot="10800000">
            <a:off x="7404852" y="3113125"/>
            <a:ext cx="1001156" cy="777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24C9500C-5D3E-014A-973A-26CEA2972C85}"/>
                  </a:ext>
                </a:extLst>
              </p:cNvPr>
              <p:cNvSpPr/>
              <p:nvPr/>
            </p:nvSpPr>
            <p:spPr>
              <a:xfrm>
                <a:off x="7666711" y="2719616"/>
                <a:ext cx="482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4C9500C-5D3E-014A-973A-26CEA2972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11" y="2719616"/>
                <a:ext cx="48276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33BE160-6B50-5A49-9F85-6F0ACA733424}"/>
              </a:ext>
            </a:extLst>
          </p:cNvPr>
          <p:cNvSpPr/>
          <p:nvPr/>
        </p:nvSpPr>
        <p:spPr>
          <a:xfrm rot="10800000">
            <a:off x="9726909" y="2288411"/>
            <a:ext cx="1001156" cy="15411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E25295C1-2605-D64C-89A9-EC7E43FB8D8C}"/>
              </a:ext>
            </a:extLst>
          </p:cNvPr>
          <p:cNvSpPr/>
          <p:nvPr/>
        </p:nvSpPr>
        <p:spPr>
          <a:xfrm>
            <a:off x="9471007" y="2288409"/>
            <a:ext cx="255902" cy="15411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CB933A75-FF37-F545-8859-CF5A9A6260B2}"/>
                  </a:ext>
                </a:extLst>
              </p:cNvPr>
              <p:cNvSpPr txBox="1"/>
              <p:nvPr/>
            </p:nvSpPr>
            <p:spPr>
              <a:xfrm>
                <a:off x="8879575" y="2913176"/>
                <a:ext cx="62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B933A75-FF37-F545-8859-CF5A9A626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575" y="2913176"/>
                <a:ext cx="6267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E8F3E4EA-3737-3E49-8D0F-F50E9F61E538}"/>
              </a:ext>
            </a:extLst>
          </p:cNvPr>
          <p:cNvSpPr/>
          <p:nvPr/>
        </p:nvSpPr>
        <p:spPr>
          <a:xfrm rot="16200000">
            <a:off x="3733607" y="2512751"/>
            <a:ext cx="1001156" cy="12962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xmlns="" id="{FA93D6CE-EFD3-C243-B973-F9FD57FD1711}"/>
                  </a:ext>
                </a:extLst>
              </p:cNvPr>
              <p:cNvSpPr txBox="1"/>
              <p:nvPr/>
            </p:nvSpPr>
            <p:spPr>
              <a:xfrm>
                <a:off x="9798828" y="1986408"/>
                <a:ext cx="696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A93D6CE-EFD3-C243-B973-F9FD57FD1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828" y="1986408"/>
                <a:ext cx="696729" cy="276999"/>
              </a:xfrm>
              <a:prstGeom prst="rect">
                <a:avLst/>
              </a:prstGeom>
              <a:blipFill>
                <a:blip r:embed="rId8"/>
                <a:stretch>
                  <a:fillRect l="-5455" r="-1818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箭头 22">
            <a:extLst>
              <a:ext uri="{FF2B5EF4-FFF2-40B4-BE49-F238E27FC236}">
                <a16:creationId xmlns:a16="http://schemas.microsoft.com/office/drawing/2014/main" xmlns="" id="{D177C6FF-915B-8640-926A-C51688CEEFE6}"/>
              </a:ext>
            </a:extLst>
          </p:cNvPr>
          <p:cNvSpPr/>
          <p:nvPr/>
        </p:nvSpPr>
        <p:spPr>
          <a:xfrm>
            <a:off x="5515216" y="2719617"/>
            <a:ext cx="1296294" cy="81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9F4208D0-4BBC-BC41-88EF-E6617E4CD836}"/>
              </a:ext>
            </a:extLst>
          </p:cNvPr>
          <p:cNvSpPr/>
          <p:nvPr/>
        </p:nvSpPr>
        <p:spPr>
          <a:xfrm>
            <a:off x="6825886" y="3677262"/>
            <a:ext cx="2198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Times" pitchFamily="2" charset="0"/>
              </a:rPr>
              <a:t>permutation-invariant</a:t>
            </a:r>
          </a:p>
          <a:p>
            <a:pPr algn="ctr"/>
            <a:r>
              <a:rPr kumimoji="1" lang="en-US" altLang="zh-CN" dirty="0">
                <a:latin typeface="Times" pitchFamily="2" charset="0"/>
              </a:rPr>
              <a:t>feature</a:t>
            </a:r>
            <a:endParaRPr lang="zh-CN" altLang="en-US" dirty="0"/>
          </a:p>
        </p:txBody>
      </p: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xmlns="" id="{FC0665D4-2BF8-0747-95D0-157BA676B77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921292" y="2465779"/>
            <a:ext cx="1369974" cy="1945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42E67B60-445F-954D-A9F1-C770F04BC275}"/>
              </a:ext>
            </a:extLst>
          </p:cNvPr>
          <p:cNvSpPr/>
          <p:nvPr/>
        </p:nvSpPr>
        <p:spPr>
          <a:xfrm rot="16200000">
            <a:off x="450814" y="5454931"/>
            <a:ext cx="1001156" cy="2559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BA922A6E-CB7F-0E43-9CE7-AE35EC85F981}"/>
              </a:ext>
            </a:extLst>
          </p:cNvPr>
          <p:cNvSpPr/>
          <p:nvPr/>
        </p:nvSpPr>
        <p:spPr>
          <a:xfrm rot="16200000">
            <a:off x="1200647" y="4924657"/>
            <a:ext cx="1001156" cy="12962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CE05EB58-D8D7-274F-A4A0-ABA45AF111B9}"/>
              </a:ext>
            </a:extLst>
          </p:cNvPr>
          <p:cNvSpPr/>
          <p:nvPr/>
        </p:nvSpPr>
        <p:spPr>
          <a:xfrm>
            <a:off x="3342774" y="4951754"/>
            <a:ext cx="255902" cy="15411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0F2E2681-0131-DD49-8E1D-B5D8E02BC084}"/>
              </a:ext>
            </a:extLst>
          </p:cNvPr>
          <p:cNvSpPr/>
          <p:nvPr/>
        </p:nvSpPr>
        <p:spPr>
          <a:xfrm>
            <a:off x="3598675" y="4951752"/>
            <a:ext cx="1204025" cy="15411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xmlns="" id="{BE00A7D1-3F8C-0E4C-A672-CE45154BAC3F}"/>
                  </a:ext>
                </a:extLst>
              </p:cNvPr>
              <p:cNvSpPr txBox="1"/>
              <p:nvPr/>
            </p:nvSpPr>
            <p:spPr>
              <a:xfrm>
                <a:off x="217184" y="5416783"/>
                <a:ext cx="62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E00A7D1-3F8C-0E4C-A672-CE45154BA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84" y="5416783"/>
                <a:ext cx="6267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xmlns="" id="{59FD82F3-0F82-524D-B17C-0ECC495EBF5D}"/>
                  </a:ext>
                </a:extLst>
              </p:cNvPr>
              <p:cNvSpPr txBox="1"/>
              <p:nvPr/>
            </p:nvSpPr>
            <p:spPr>
              <a:xfrm>
                <a:off x="2793976" y="5575508"/>
                <a:ext cx="62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9FD82F3-0F82-524D-B17C-0ECC495EB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76" y="5575508"/>
                <a:ext cx="6267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xmlns="" id="{C73177AC-60BD-F149-874F-6F0182724A92}"/>
                  </a:ext>
                </a:extLst>
              </p:cNvPr>
              <p:cNvSpPr txBox="1"/>
              <p:nvPr/>
            </p:nvSpPr>
            <p:spPr>
              <a:xfrm>
                <a:off x="1379121" y="4795227"/>
                <a:ext cx="696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73177AC-60BD-F149-874F-6F0182724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21" y="4795227"/>
                <a:ext cx="696729" cy="276999"/>
              </a:xfrm>
              <a:prstGeom prst="rect">
                <a:avLst/>
              </a:prstGeom>
              <a:blipFill>
                <a:blip r:embed="rId11"/>
                <a:stretch>
                  <a:fillRect l="-5455" r="-1818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xmlns="" id="{46C223AD-B670-1F40-8EFE-B6410DBE4F0D}"/>
                  </a:ext>
                </a:extLst>
              </p:cNvPr>
              <p:cNvSpPr txBox="1"/>
              <p:nvPr/>
            </p:nvSpPr>
            <p:spPr>
              <a:xfrm>
                <a:off x="3954313" y="4674757"/>
                <a:ext cx="696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6C223AD-B670-1F40-8EFE-B6410DBE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313" y="4674757"/>
                <a:ext cx="696729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018" r="-1754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B4924936-31ED-1E40-A60A-671919C1383F}"/>
              </a:ext>
            </a:extLst>
          </p:cNvPr>
          <p:cNvSpPr/>
          <p:nvPr/>
        </p:nvSpPr>
        <p:spPr>
          <a:xfrm>
            <a:off x="410966" y="1725880"/>
            <a:ext cx="10792193" cy="274392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曲线连接符 11"/>
          <p:cNvCxnSpPr>
            <a:stCxn id="32" idx="0"/>
            <a:endCxn id="19" idx="2"/>
          </p:cNvCxnSpPr>
          <p:nvPr/>
        </p:nvCxnSpPr>
        <p:spPr>
          <a:xfrm rot="5400000" flipH="1" flipV="1">
            <a:off x="5973730" y="1326527"/>
            <a:ext cx="1122222" cy="61282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8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7464B93-DD99-E44A-9D2A-901ACA6C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proposal &amp;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3E87B61-A7CE-6F43-BA74-B46F4A82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61" y="1910247"/>
            <a:ext cx="7950200" cy="4102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E1B5AB6-8559-C84C-ACF4-FEDC3871E476}"/>
              </a:ext>
            </a:extLst>
          </p:cNvPr>
          <p:cNvSpPr/>
          <p:nvPr/>
        </p:nvSpPr>
        <p:spPr>
          <a:xfrm rot="10800000">
            <a:off x="1185952" y="3336532"/>
            <a:ext cx="1001156" cy="15411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FC8CC9D-19C3-CB47-9717-E690B92A1ADA}"/>
              </a:ext>
            </a:extLst>
          </p:cNvPr>
          <p:cNvSpPr/>
          <p:nvPr/>
        </p:nvSpPr>
        <p:spPr>
          <a:xfrm>
            <a:off x="930050" y="3336530"/>
            <a:ext cx="255902" cy="15411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id="{EA3BB606-D1D7-D842-946D-B42E7BA3F4E4}"/>
                  </a:ext>
                </a:extLst>
              </p:cNvPr>
              <p:cNvSpPr txBox="1"/>
              <p:nvPr/>
            </p:nvSpPr>
            <p:spPr>
              <a:xfrm>
                <a:off x="338618" y="3961297"/>
                <a:ext cx="62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3BB606-D1D7-D842-946D-B42E7BA3F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18" y="3961297"/>
                <a:ext cx="6267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BFFEE61C-B84F-AA48-A1DC-5CB8971E9FC2}"/>
                  </a:ext>
                </a:extLst>
              </p:cNvPr>
              <p:cNvSpPr txBox="1"/>
              <p:nvPr/>
            </p:nvSpPr>
            <p:spPr>
              <a:xfrm>
                <a:off x="1257871" y="3034529"/>
                <a:ext cx="696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FFEE61C-B84F-AA48-A1DC-5CB8971E9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871" y="3034529"/>
                <a:ext cx="696729" cy="276999"/>
              </a:xfrm>
              <a:prstGeom prst="rect">
                <a:avLst/>
              </a:prstGeom>
              <a:blipFill>
                <a:blip r:embed="rId4"/>
                <a:stretch>
                  <a:fillRect l="-5357" r="-1786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DD36B6A-D954-6E43-BEB3-7FE4E0297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902" y="6162919"/>
            <a:ext cx="4724195" cy="6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45B0461-8D2F-5046-8543-50EB9E5B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22E69C6-72BF-9D4B-9823-B8595046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2" y="3936948"/>
            <a:ext cx="7251700" cy="1917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BB252A4-6DD3-D246-B4FE-CDE3AE49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16" y="1751781"/>
            <a:ext cx="6098553" cy="16064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38CF0FD-E506-A348-BA46-FE63BA705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594" y="1751781"/>
            <a:ext cx="5041900" cy="1841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CA080B5-F927-7A4C-AD40-CE60418FB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842" y="3863258"/>
            <a:ext cx="4815123" cy="23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E710EF3-640C-B84E-98C1-B52F54E9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9A0EB7E-76CC-2F45-9213-578970AB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025" y="1325563"/>
            <a:ext cx="69141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E710EF3-640C-B84E-98C1-B52F54E9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17621A5-2D32-FC41-891B-E3FD0AB2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858" y="1484734"/>
            <a:ext cx="8834283" cy="2484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56EDF08-297E-3340-94ED-44E5342C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8626"/>
            <a:ext cx="12192000" cy="24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A0F2DE0-EE2A-8247-B396-1A22B4A5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90B73DC-E2B9-B84C-B7E5-05E939F2F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1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5A5B8A-B869-4B42-B428-A8C4BBB7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Semantic Instance Segmentation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3FDB3237-F2E3-FB43-A50D-6E251667C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9014"/>
            <a:ext cx="10515600" cy="3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63098EC-3312-3C4C-ABD1-F6497328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predict and process object proposals?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EF8B7E2-BE08-C248-A703-59A342E9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Top-Down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ﬁrst predict a large number of rough object bounding box proposals followed by a second stage refinement step.</a:t>
            </a:r>
          </a:p>
          <a:p>
            <a:pPr lvl="1"/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Bottom-Up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metric-learning methods with the goal of learning a per-point feature embedding space which is subsequently clustered into object instances</a:t>
            </a:r>
          </a:p>
        </p:txBody>
      </p:sp>
    </p:spTree>
    <p:extLst>
      <p:ext uri="{BB962C8B-B14F-4D97-AF65-F5344CB8AC3E}">
        <p14:creationId xmlns:p14="http://schemas.microsoft.com/office/powerpoint/2010/main" val="8616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63098EC-3312-3C4C-ABD1-F6497328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predict and process object proposals?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EF8B7E2-BE08-C248-A703-59A342E9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Top-Down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😁 results can be generated in a single forward pass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☹️ little outlier tolerance to wrongly detected box anchors.</a:t>
            </a:r>
          </a:p>
          <a:p>
            <a:pPr marL="457200" lvl="1" indent="0">
              <a:buNone/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Bottom-Up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😁 can effectively handle outliers,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☹️ heavily depends on manually tuning cluster parameters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☹️ inherently expensive to compute at inference time O(N^2)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63098EC-3312-3C4C-ABD1-F6497328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3D-MPA: a hybrid approach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EF8B7E2-BE08-C248-A703-59A342E9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Top-Down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😁 results can be generated in a single forward pass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☹️ </a:t>
            </a:r>
            <a:r>
              <a:rPr kumimoji="1" lang="en-US" altLang="zh-CN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little outlier tolerance to wrongly detected box anchors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>
              <a:buNone/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Bottom-Up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😁 can effectively handle outliers,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☹️ heavily depends on manually tuning cluster parameters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☹️ </a:t>
            </a:r>
            <a:r>
              <a:rPr kumimoji="1" lang="en-US" altLang="zh-CN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inherently expensive to compute at inference time O(N^2)</a:t>
            </a:r>
            <a:endParaRPr kumimoji="1" lang="zh-CN" altLang="en-US" strike="sng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1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6173B55-346C-2646-A6F8-E0278922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3D-MPA: a hybrid approach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DF103C71-F1BA-D94B-BF2B-C253E1FDC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</a:t>
                </a:r>
                <a:r>
                  <a:rPr kumimoji="1"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r>
                  <a:rPr kumimoji="1"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</a:t>
                </a:r>
                <a:r>
                  <a:rPr kumimoji="1"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</a:t>
                </a:r>
                <a:r>
                  <a:rPr kumimoji="1"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</a:t>
                </a:r>
                <a:r>
                  <a:rPr kumimoji="1"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proposals</a:t>
                </a:r>
                <a:r>
                  <a:rPr kumimoji="1"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≫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𝑲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100000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500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Explicitly models higher-order interactions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proposals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GCNs</a:t>
                </a: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Leverage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sparse volumetric backbone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103C71-F1BA-D94B-BF2B-C253E1FDC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8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4020</TotalTime>
  <Words>651</Words>
  <Application>Microsoft Office PowerPoint</Application>
  <PresentationFormat>宽屏</PresentationFormat>
  <Paragraphs>155</Paragraphs>
  <Slides>46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等线</vt:lpstr>
      <vt:lpstr>等线 Light</vt:lpstr>
      <vt:lpstr>Arial</vt:lpstr>
      <vt:lpstr>Cambria Math</vt:lpstr>
      <vt:lpstr>Times</vt:lpstr>
      <vt:lpstr>Times New Roman</vt:lpstr>
      <vt:lpstr>Wingdings</vt:lpstr>
      <vt:lpstr>Office 主题​​</vt:lpstr>
      <vt:lpstr>Object Detection &amp; Tracking  in Point Clouds</vt:lpstr>
      <vt:lpstr>Paper list</vt:lpstr>
      <vt:lpstr>Preliminary</vt:lpstr>
      <vt:lpstr>PowerPoint 演示文稿</vt:lpstr>
      <vt:lpstr>3D Semantic Instance Segmentation</vt:lpstr>
      <vt:lpstr>How to predict and process object proposals?</vt:lpstr>
      <vt:lpstr>How to predict and process object proposals?</vt:lpstr>
      <vt:lpstr>3D-MPA: a hybrid approach</vt:lpstr>
      <vt:lpstr>3D-MPA: a hybrid approach</vt:lpstr>
      <vt:lpstr>Architecture</vt:lpstr>
      <vt:lpstr>Architecture</vt:lpstr>
      <vt:lpstr>Proposal Consolidation</vt:lpstr>
      <vt:lpstr>Object Generation</vt:lpstr>
      <vt:lpstr>Object Generation</vt:lpstr>
      <vt:lpstr>Object Generation</vt:lpstr>
      <vt:lpstr>Proposal Aggregation </vt:lpstr>
      <vt:lpstr>Aggregation Features</vt:lpstr>
      <vt:lpstr>Ablation Study</vt:lpstr>
      <vt:lpstr>Comparison</vt:lpstr>
      <vt:lpstr>Visualizations</vt:lpstr>
      <vt:lpstr>Visualizations</vt:lpstr>
      <vt:lpstr>PowerPoint 演示文稿</vt:lpstr>
      <vt:lpstr>The insight</vt:lpstr>
      <vt:lpstr>Multi-level contextual information</vt:lpstr>
      <vt:lpstr>Architecture</vt:lpstr>
      <vt:lpstr>PPC Module</vt:lpstr>
      <vt:lpstr>OOC Module</vt:lpstr>
      <vt:lpstr>GSC Module</vt:lpstr>
      <vt:lpstr>Ablation Study</vt:lpstr>
      <vt:lpstr>Comparison</vt:lpstr>
      <vt:lpstr>Comparison</vt:lpstr>
      <vt:lpstr>PowerPoint 演示文稿</vt:lpstr>
      <vt:lpstr>Object Tracking </vt:lpstr>
      <vt:lpstr>Challenges</vt:lpstr>
      <vt:lpstr>Previous Approaches</vt:lpstr>
      <vt:lpstr>P2B Network</vt:lpstr>
      <vt:lpstr>Overview</vt:lpstr>
      <vt:lpstr>Architecture of P2B</vt:lpstr>
      <vt:lpstr>Target-specific feature augmentation</vt:lpstr>
      <vt:lpstr>Target-specific feature augmentation</vt:lpstr>
      <vt:lpstr>Permutation-invariant target-speciﬁc feature augmentation</vt:lpstr>
      <vt:lpstr>Target proposal &amp; verification</vt:lpstr>
      <vt:lpstr>Ablation Study</vt:lpstr>
      <vt:lpstr>Comparison</vt:lpstr>
      <vt:lpstr>Comparison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Detection in  Point Clouds</dc:title>
  <dc:creator>Zenn Kangel</dc:creator>
  <cp:lastModifiedBy>lenovo</cp:lastModifiedBy>
  <cp:revision>288</cp:revision>
  <cp:lastPrinted>2020-04-02T13:40:02Z</cp:lastPrinted>
  <dcterms:created xsi:type="dcterms:W3CDTF">2020-04-01T07:39:44Z</dcterms:created>
  <dcterms:modified xsi:type="dcterms:W3CDTF">2020-06-13T02:57:25Z</dcterms:modified>
</cp:coreProperties>
</file>